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92" r:id="rId5"/>
    <p:sldId id="297" r:id="rId6"/>
    <p:sldId id="304" r:id="rId7"/>
    <p:sldId id="302" r:id="rId8"/>
    <p:sldId id="333" r:id="rId9"/>
    <p:sldId id="321" r:id="rId10"/>
    <p:sldId id="305" r:id="rId11"/>
    <p:sldId id="334" r:id="rId12"/>
    <p:sldId id="338" r:id="rId13"/>
    <p:sldId id="357" r:id="rId14"/>
    <p:sldId id="356" r:id="rId15"/>
    <p:sldId id="337" r:id="rId16"/>
    <p:sldId id="358" r:id="rId17"/>
    <p:sldId id="359" r:id="rId18"/>
    <p:sldId id="360" r:id="rId19"/>
    <p:sldId id="362" r:id="rId20"/>
    <p:sldId id="361" r:id="rId21"/>
    <p:sldId id="363" r:id="rId22"/>
    <p:sldId id="364" r:id="rId23"/>
    <p:sldId id="366" r:id="rId24"/>
    <p:sldId id="367" r:id="rId25"/>
    <p:sldId id="368" r:id="rId26"/>
    <p:sldId id="329" r:id="rId27"/>
    <p:sldId id="308" r:id="rId28"/>
    <p:sldId id="309" r:id="rId29"/>
    <p:sldId id="295" r:id="rId30"/>
    <p:sldId id="300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7957"/>
    <a:srgbClr val="AEC2D8"/>
    <a:srgbClr val="D84400"/>
    <a:srgbClr val="446992"/>
    <a:srgbClr val="98432A"/>
    <a:srgbClr val="44678D"/>
    <a:srgbClr val="263E5A"/>
    <a:srgbClr val="D6E0EB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2A17DB-7F80-B722-2CE0-2C8111696820}" v="1" dt="2025-10-08T12:20:45.682"/>
    <p1510:client id="{DAC7977A-0508-42CC-A985-DCFE76622846}" v="63" dt="2025-10-08T15:35:18.747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>
        <p:guide orient="horz" pos="1536"/>
        <p:guide pos="3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0679C-80C7-4E7D-9614-ABA41C5B28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44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0679C-80C7-4E7D-9614-ABA41C5B28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57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3F3D6-E8DE-4903-C2B0-BDB64360F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56590D-06D8-1B30-9FC2-9547285DD7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CB456C-A8AE-D046-A085-3F00499D0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501C6-149D-0BDD-7881-FE9661AAD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467429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0679C-80C7-4E7D-9614-ABA41C5B28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80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292" y="731520"/>
            <a:ext cx="5029200" cy="32918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168533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0894" y="4172084"/>
            <a:ext cx="4912598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6721E85-C7DE-A05F-D33D-97CAF161E33A}"/>
              </a:ext>
            </a:extLst>
          </p:cNvPr>
          <p:cNvSpPr/>
          <p:nvPr userDrawn="1"/>
        </p:nvSpPr>
        <p:spPr>
          <a:xfrm>
            <a:off x="0" y="2860787"/>
            <a:ext cx="2004570" cy="3676532"/>
          </a:xfrm>
          <a:custGeom>
            <a:avLst/>
            <a:gdLst>
              <a:gd name="connsiteX0" fmla="*/ 417538 w 2004570"/>
              <a:gd name="connsiteY0" fmla="*/ 0 h 3676532"/>
              <a:gd name="connsiteX1" fmla="*/ 2004570 w 2004570"/>
              <a:gd name="connsiteY1" fmla="*/ 925683 h 3676532"/>
              <a:gd name="connsiteX2" fmla="*/ 2004570 w 2004570"/>
              <a:gd name="connsiteY2" fmla="*/ 2763949 h 3676532"/>
              <a:gd name="connsiteX3" fmla="*/ 413202 w 2004570"/>
              <a:gd name="connsiteY3" fmla="*/ 3676532 h 3676532"/>
              <a:gd name="connsiteX4" fmla="*/ 0 w 2004570"/>
              <a:gd name="connsiteY4" fmla="*/ 3439338 h 3676532"/>
              <a:gd name="connsiteX5" fmla="*/ 0 w 2004570"/>
              <a:gd name="connsiteY5" fmla="*/ 24107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4570" h="3676532">
                <a:moveTo>
                  <a:pt x="417538" y="0"/>
                </a:moveTo>
                <a:lnTo>
                  <a:pt x="2004570" y="925683"/>
                </a:lnTo>
                <a:lnTo>
                  <a:pt x="2004570" y="2763949"/>
                </a:lnTo>
                <a:lnTo>
                  <a:pt x="413202" y="3676532"/>
                </a:lnTo>
                <a:lnTo>
                  <a:pt x="0" y="3439338"/>
                </a:lnTo>
                <a:lnTo>
                  <a:pt x="0" y="2410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657773" y="5253270"/>
            <a:ext cx="1710765" cy="1621875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275432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576" y="1499616"/>
            <a:ext cx="7955280" cy="1335024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FF81D2-C0B4-3B82-8DF6-D10CC07C441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465576" y="3108960"/>
            <a:ext cx="4572000" cy="3108960"/>
          </a:xfrm>
        </p:spPr>
        <p:txBody>
          <a:bodyPr/>
          <a:lstStyle>
            <a:lvl1pPr marL="512064" indent="-512064">
              <a:buFont typeface="+mj-lt"/>
              <a:buAutoNum type="arabicPeriod"/>
              <a:defRPr sz="1800"/>
            </a:lvl1pPr>
            <a:lvl2pPr marL="1097280" indent="-512064">
              <a:buFont typeface="+mj-lt"/>
              <a:buAutoNum type="alphaLcPeriod"/>
              <a:defRPr sz="1800"/>
            </a:lvl2pPr>
            <a:lvl3pPr marL="1645920" indent="-512064">
              <a:buFont typeface="+mj-lt"/>
              <a:buAutoNum type="romanLcPeriod"/>
              <a:defRPr sz="1800"/>
            </a:lvl3pPr>
            <a:lvl4pPr marL="2194560" indent="-512064">
              <a:buFont typeface="+mj-lt"/>
              <a:buAutoNum type="arabicParenR"/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90F721-56C7-251D-948D-117696095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0" y="3108960"/>
            <a:ext cx="3017520" cy="31089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94E8A0-C02C-2322-50C1-50080A793F84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>
          <a:xfrm>
            <a:off x="3465576" y="6217920"/>
            <a:ext cx="4114800" cy="365125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  <p:sp>
        <p:nvSpPr>
          <p:cNvPr id="2" name="Freeform: Shape 12">
            <a:extLst>
              <a:ext uri="{FF2B5EF4-FFF2-40B4-BE49-F238E27FC236}">
                <a16:creationId xmlns:a16="http://schemas.microsoft.com/office/drawing/2014/main" id="{0750FD92-E143-4402-D455-30DC417CBDBE}"/>
              </a:ext>
            </a:extLst>
          </p:cNvPr>
          <p:cNvSpPr/>
          <p:nvPr userDrawn="1"/>
        </p:nvSpPr>
        <p:spPr>
          <a:xfrm>
            <a:off x="1198465" y="958947"/>
            <a:ext cx="1544735" cy="174369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B13E9E2-D67B-E75B-D60D-CE3782A4FC67}"/>
              </a:ext>
            </a:extLst>
          </p:cNvPr>
          <p:cNvSpPr/>
          <p:nvPr userDrawn="1"/>
        </p:nvSpPr>
        <p:spPr>
          <a:xfrm>
            <a:off x="326738" y="0"/>
            <a:ext cx="1544359" cy="1254845"/>
          </a:xfrm>
          <a:custGeom>
            <a:avLst/>
            <a:gdLst>
              <a:gd name="connsiteX0" fmla="*/ 0 w 1544359"/>
              <a:gd name="connsiteY0" fmla="*/ 0 h 1254845"/>
              <a:gd name="connsiteX1" fmla="*/ 1544359 w 1544359"/>
              <a:gd name="connsiteY1" fmla="*/ 0 h 1254845"/>
              <a:gd name="connsiteX2" fmla="*/ 1543519 w 1544359"/>
              <a:gd name="connsiteY2" fmla="*/ 822090 h 1254845"/>
              <a:gd name="connsiteX3" fmla="*/ 772206 w 1544359"/>
              <a:gd name="connsiteY3" fmla="*/ 1254845 h 1254845"/>
              <a:gd name="connsiteX4" fmla="*/ 0 w 1544359"/>
              <a:gd name="connsiteY4" fmla="*/ 822027 h 125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59" h="1254845">
                <a:moveTo>
                  <a:pt x="0" y="0"/>
                </a:moveTo>
                <a:lnTo>
                  <a:pt x="1544359" y="0"/>
                </a:lnTo>
                <a:lnTo>
                  <a:pt x="1543519" y="822090"/>
                </a:lnTo>
                <a:lnTo>
                  <a:pt x="772206" y="1254845"/>
                </a:lnTo>
                <a:lnTo>
                  <a:pt x="0" y="8220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Hexagon 21">
            <a:extLst>
              <a:ext uri="{FF2B5EF4-FFF2-40B4-BE49-F238E27FC236}">
                <a16:creationId xmlns:a16="http://schemas.microsoft.com/office/drawing/2014/main" id="{AA088CB3-68C2-8BF7-640B-511D7AD708D4}"/>
              </a:ext>
            </a:extLst>
          </p:cNvPr>
          <p:cNvSpPr/>
          <p:nvPr userDrawn="1"/>
        </p:nvSpPr>
        <p:spPr>
          <a:xfrm>
            <a:off x="2757266" y="2493385"/>
            <a:ext cx="1467568" cy="1305975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rgbClr val="D84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Hexagon 28">
            <a:extLst>
              <a:ext uri="{FF2B5EF4-FFF2-40B4-BE49-F238E27FC236}">
                <a16:creationId xmlns:a16="http://schemas.microsoft.com/office/drawing/2014/main" id="{E4EF439B-1CC3-CA39-B62A-E54F83ED70D2}"/>
              </a:ext>
            </a:extLst>
          </p:cNvPr>
          <p:cNvSpPr/>
          <p:nvPr userDrawn="1"/>
        </p:nvSpPr>
        <p:spPr>
          <a:xfrm>
            <a:off x="396269" y="251164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Hexagon 21">
            <a:extLst>
              <a:ext uri="{FF2B5EF4-FFF2-40B4-BE49-F238E27FC236}">
                <a16:creationId xmlns:a16="http://schemas.microsoft.com/office/drawing/2014/main" id="{A38FF139-88E9-67A9-6010-4EDFB851076B}"/>
              </a:ext>
            </a:extLst>
          </p:cNvPr>
          <p:cNvSpPr/>
          <p:nvPr userDrawn="1"/>
        </p:nvSpPr>
        <p:spPr>
          <a:xfrm>
            <a:off x="5150156" y="5261378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Hexagon 21">
            <a:extLst>
              <a:ext uri="{FF2B5EF4-FFF2-40B4-BE49-F238E27FC236}">
                <a16:creationId xmlns:a16="http://schemas.microsoft.com/office/drawing/2014/main" id="{99956147-4454-5EA6-FC9C-94C08EE35F28}"/>
              </a:ext>
            </a:extLst>
          </p:cNvPr>
          <p:cNvSpPr/>
          <p:nvPr userDrawn="1"/>
        </p:nvSpPr>
        <p:spPr>
          <a:xfrm>
            <a:off x="3948599" y="3206642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0" y="731520"/>
            <a:ext cx="5394960" cy="2103120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35040" y="3108960"/>
            <a:ext cx="5394960" cy="18797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429000"/>
            <a:ext cx="4206240" cy="2377440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3CCCCFD-E0FE-BDB7-CF9D-FCA345E6BA5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5394325" y="3429000"/>
            <a:ext cx="3475038" cy="2378075"/>
          </a:xfrm>
        </p:spPr>
        <p:txBody>
          <a:bodyPr anchor="ctr"/>
          <a:lstStyle>
            <a:lvl1pPr marL="347472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4C8F37E-3F74-F3FA-C9D8-7083DF2BBECC}"/>
              </a:ext>
            </a:extLst>
          </p:cNvPr>
          <p:cNvSpPr/>
          <p:nvPr userDrawn="1"/>
        </p:nvSpPr>
        <p:spPr>
          <a:xfrm>
            <a:off x="7325349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B905CE6-1C2F-E053-4D14-6B86F4EFDC10}"/>
              </a:ext>
            </a:extLst>
          </p:cNvPr>
          <p:cNvSpPr/>
          <p:nvPr userDrawn="1"/>
        </p:nvSpPr>
        <p:spPr>
          <a:xfrm>
            <a:off x="9416816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12">
            <a:extLst>
              <a:ext uri="{FF2B5EF4-FFF2-40B4-BE49-F238E27FC236}">
                <a16:creationId xmlns:a16="http://schemas.microsoft.com/office/drawing/2014/main" id="{0B2D3BF4-495E-23C2-9911-15BC9E0D8EA7}"/>
              </a:ext>
            </a:extLst>
          </p:cNvPr>
          <p:cNvSpPr/>
          <p:nvPr userDrawn="1"/>
        </p:nvSpPr>
        <p:spPr>
          <a:xfrm>
            <a:off x="1571157" y="505838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2629C19-89EB-BC19-9230-7F7675E16EFF}"/>
              </a:ext>
            </a:extLst>
          </p:cNvPr>
          <p:cNvSpPr/>
          <p:nvPr userDrawn="1"/>
        </p:nvSpPr>
        <p:spPr>
          <a:xfrm>
            <a:off x="521034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8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464" y="731520"/>
            <a:ext cx="5029200" cy="3291840"/>
          </a:xfrm>
        </p:spPr>
        <p:txBody>
          <a:bodyPr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17336" y="4172084"/>
            <a:ext cx="4910328" cy="10058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2" name="Freeform: Shape 5">
            <a:extLst>
              <a:ext uri="{FF2B5EF4-FFF2-40B4-BE49-F238E27FC236}">
                <a16:creationId xmlns:a16="http://schemas.microsoft.com/office/drawing/2014/main" id="{B17C1EC9-3787-8D41-B5F1-BF16FD5C7ACB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E945D8B2-8BED-B43F-8D56-AB19D0D29970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3853EA5E-735A-20F3-684A-C0AD030EC2D4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75DB4848-0824-8316-ED27-44DF37AD6F3D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7" name="Straight Connector 2">
            <a:extLst>
              <a:ext uri="{FF2B5EF4-FFF2-40B4-BE49-F238E27FC236}">
                <a16:creationId xmlns:a16="http://schemas.microsoft.com/office/drawing/2014/main" id="{8784B377-2FE4-4091-C29F-46938ECFA73E}"/>
              </a:ext>
            </a:extLst>
          </p:cNvPr>
          <p:cNvCxnSpPr/>
          <p:nvPr userDrawn="1"/>
        </p:nvCxnSpPr>
        <p:spPr>
          <a:xfrm>
            <a:off x="5998709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612047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820F9CA-E84D-E159-524A-398712EC6AFE}"/>
              </a:ext>
            </a:extLst>
          </p:cNvPr>
          <p:cNvGrpSpPr/>
          <p:nvPr userDrawn="1"/>
        </p:nvGrpSpPr>
        <p:grpSpPr>
          <a:xfrm>
            <a:off x="879765" y="-10376"/>
            <a:ext cx="10794247" cy="1864808"/>
            <a:chOff x="879765" y="-10376"/>
            <a:chExt cx="10794247" cy="1864808"/>
          </a:xfrm>
        </p:grpSpPr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7674207A-3643-0D40-E3B5-F11FCACBAA74}"/>
                </a:ext>
              </a:extLst>
            </p:cNvPr>
            <p:cNvSpPr/>
            <p:nvPr/>
          </p:nvSpPr>
          <p:spPr>
            <a:xfrm>
              <a:off x="8893126" y="35193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/>
            </a:p>
          </p:txBody>
        </p:sp>
        <p:sp>
          <p:nvSpPr>
            <p:cNvPr id="7" name="Freeform: Shape 12">
              <a:extLst>
                <a:ext uri="{FF2B5EF4-FFF2-40B4-BE49-F238E27FC236}">
                  <a16:creationId xmlns:a16="http://schemas.microsoft.com/office/drawing/2014/main" id="{9619B847-88FE-63C2-96AC-161C08F5934F}"/>
                </a:ext>
              </a:extLst>
            </p:cNvPr>
            <p:cNvSpPr/>
            <p:nvPr/>
          </p:nvSpPr>
          <p:spPr>
            <a:xfrm>
              <a:off x="5985740" y="345168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28172F9-6711-D31B-2F7B-A4ECDEAB360C}"/>
                </a:ext>
              </a:extLst>
            </p:cNvPr>
            <p:cNvSpPr/>
            <p:nvPr/>
          </p:nvSpPr>
          <p:spPr>
            <a:xfrm>
              <a:off x="5255120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1732E38F-F657-48F0-5783-63C7EDB52F87}"/>
                </a:ext>
              </a:extLst>
            </p:cNvPr>
            <p:cNvSpPr/>
            <p:nvPr/>
          </p:nvSpPr>
          <p:spPr>
            <a:xfrm>
              <a:off x="6710252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601F8F38-CEFA-8374-19C9-69BA4F7D10DF}"/>
                </a:ext>
              </a:extLst>
            </p:cNvPr>
            <p:cNvSpPr/>
            <p:nvPr/>
          </p:nvSpPr>
          <p:spPr>
            <a:xfrm>
              <a:off x="1610385" y="35193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0659428E-002A-3B5E-D9E8-A2B206826D40}"/>
                </a:ext>
              </a:extLst>
            </p:cNvPr>
            <p:cNvSpPr/>
            <p:nvPr/>
          </p:nvSpPr>
          <p:spPr>
            <a:xfrm>
              <a:off x="879765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3F6BB30-EA63-53B6-1493-0B0220BC1FF8}"/>
                </a:ext>
              </a:extLst>
            </p:cNvPr>
            <p:cNvSpPr/>
            <p:nvPr/>
          </p:nvSpPr>
          <p:spPr>
            <a:xfrm>
              <a:off x="2336512" y="-10376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B6E5B6F-28D6-E7F3-B009-0B5623E38F22}"/>
                </a:ext>
              </a:extLst>
            </p:cNvPr>
            <p:cNvSpPr/>
            <p:nvPr/>
          </p:nvSpPr>
          <p:spPr>
            <a:xfrm>
              <a:off x="8160084" y="-10376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817D92F-B8AA-2300-DC90-9AA1D5E54408}"/>
                </a:ext>
              </a:extLst>
            </p:cNvPr>
            <p:cNvSpPr/>
            <p:nvPr/>
          </p:nvSpPr>
          <p:spPr>
            <a:xfrm>
              <a:off x="9615216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F40AC1C2-6632-AEFE-E7DF-2E1BB06D857A}"/>
                </a:ext>
              </a:extLst>
            </p:cNvPr>
            <p:cNvSpPr/>
            <p:nvPr/>
          </p:nvSpPr>
          <p:spPr>
            <a:xfrm>
              <a:off x="10342958" y="32052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487168"/>
            <a:ext cx="4572000" cy="338328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7920" y="2487168"/>
            <a:ext cx="5029200" cy="33832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87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200400"/>
            <a:ext cx="5029200" cy="2743200"/>
          </a:xfrm>
        </p:spPr>
        <p:txBody>
          <a:bodyPr anchor="t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pic>
        <p:nvPicPr>
          <p:cNvPr id="10" name="Picture Placeholder 31">
            <a:extLst>
              <a:ext uri="{FF2B5EF4-FFF2-40B4-BE49-F238E27FC236}">
                <a16:creationId xmlns:a16="http://schemas.microsoft.com/office/drawing/2014/main" id="{373D33A6-83B0-5538-2873-8856E4E6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accent5">
              <a:alpha val="30000"/>
            </a:schemeClr>
          </a:solidFill>
        </p:spPr>
      </p:pic>
      <p:sp>
        <p:nvSpPr>
          <p:cNvPr id="7" name="Content placeholder 47">
            <a:extLst>
              <a:ext uri="{FF2B5EF4-FFF2-40B4-BE49-F238E27FC236}">
                <a16:creationId xmlns:a16="http://schemas.microsoft.com/office/drawing/2014/main" id="{3944D979-8121-82AA-A130-38072F1EA83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/>
              <a:t>Click icon to add picture≈≈</a:t>
            </a:r>
          </a:p>
        </p:txBody>
      </p: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1872" y="2240280"/>
            <a:ext cx="5029200" cy="7602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5" name="Freeform: Shape 25">
            <a:extLst>
              <a:ext uri="{FF2B5EF4-FFF2-40B4-BE49-F238E27FC236}">
                <a16:creationId xmlns:a16="http://schemas.microsoft.com/office/drawing/2014/main" id="{8A1DBD66-3066-DF70-EF94-95DF0D7A6503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D2CC929C-40BF-4EF5-7910-7F657CAF8CA9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9" name="Straight Connector 2">
            <a:extLst>
              <a:ext uri="{FF2B5EF4-FFF2-40B4-BE49-F238E27FC236}">
                <a16:creationId xmlns:a16="http://schemas.microsoft.com/office/drawing/2014/main" id="{66E94398-47F0-267C-6791-5C30B1CEF496}"/>
              </a:ext>
            </a:extLst>
          </p:cNvPr>
          <p:cNvCxnSpPr/>
          <p:nvPr userDrawn="1"/>
        </p:nvCxnSpPr>
        <p:spPr>
          <a:xfrm>
            <a:off x="1142663" y="2282891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777926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4663440" cy="1737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7A93C-2947-B6E4-C693-7C485DDC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160" y="731520"/>
            <a:ext cx="5486400" cy="17373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A3F288-990F-014E-F099-1E3091477CA7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914400" y="2743200"/>
            <a:ext cx="8348472" cy="337413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393192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17990C-ED42-30BE-0501-F9C5B4A48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108960"/>
            <a:ext cx="3931920" cy="26517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C62875-1B1B-E814-6549-162A8DBF8929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5745002" y="0"/>
            <a:ext cx="6446999" cy="6858000"/>
          </a:xfrm>
          <a:custGeom>
            <a:avLst/>
            <a:gdLst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03802" y="480395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" name="Freeform: Shape 19">
            <a:extLst>
              <a:ext uri="{FF2B5EF4-FFF2-40B4-BE49-F238E27FC236}">
                <a16:creationId xmlns:a16="http://schemas.microsoft.com/office/drawing/2014/main" id="{9D307BA6-8A60-85D7-CC8B-894256DC4B90}"/>
              </a:ext>
            </a:extLst>
          </p:cNvPr>
          <p:cNvSpPr/>
          <p:nvPr userDrawn="1"/>
        </p:nvSpPr>
        <p:spPr>
          <a:xfrm>
            <a:off x="8517470" y="2248218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>
            <a:off x="9578882" y="460803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>
            <a:off x="9522496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>
            <a:off x="11034052" y="3709992"/>
            <a:ext cx="117318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60704"/>
            <a:ext cx="7132320" cy="1773936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4C76-4814-6AFA-CEFD-F82B9ED9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108960"/>
            <a:ext cx="3291840" cy="2651760"/>
          </a:xfrm>
        </p:spPr>
        <p:txBody>
          <a:bodyPr/>
          <a:lstStyle>
            <a:lvl1pPr marL="0" indent="0">
              <a:buNone/>
              <a:defRPr sz="1800"/>
            </a:lvl1pPr>
            <a:lvl2pPr marL="347472">
              <a:defRPr sz="1800"/>
            </a:lvl2pPr>
            <a:lvl3pPr marL="731520">
              <a:defRPr sz="1800"/>
            </a:lvl3pPr>
            <a:lvl4pPr marL="109728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2F254A-B4C7-D072-FEB9-22F9A2B0CA64}"/>
              </a:ext>
            </a:extLst>
          </p:cNvPr>
          <p:cNvSpPr>
            <a:spLocks noGrp="1"/>
          </p:cNvSpPr>
          <p:nvPr>
            <p:ph idx="56"/>
          </p:nvPr>
        </p:nvSpPr>
        <p:spPr>
          <a:xfrm>
            <a:off x="4754880" y="3108960"/>
            <a:ext cx="3291840" cy="2651760"/>
          </a:xfrm>
        </p:spPr>
        <p:txBody>
          <a:bodyPr/>
          <a:lstStyle>
            <a:lvl1pPr marL="0" indent="0">
              <a:buNone/>
              <a:defRPr sz="1800"/>
            </a:lvl1pPr>
            <a:lvl2pPr marL="347472">
              <a:defRPr sz="1800"/>
            </a:lvl2pPr>
            <a:lvl3pPr marL="731520">
              <a:defRPr sz="1800"/>
            </a:lvl3pPr>
            <a:lvl4pPr marL="109728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DBF4DF-D0B4-1DA6-0271-5D4033A9C19C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47">
            <a:extLst>
              <a:ext uri="{FF2B5EF4-FFF2-40B4-BE49-F238E27FC236}">
                <a16:creationId xmlns:a16="http://schemas.microsoft.com/office/drawing/2014/main" id="{117BCD91-6BBA-AACD-3424-C3A4E5C1AB1D}"/>
              </a:ext>
            </a:extLst>
          </p:cNvPr>
          <p:cNvSpPr>
            <a:spLocks noGrp="1" noChangeAspect="1"/>
          </p:cNvSpPr>
          <p:nvPr>
            <p:ph type="pic" sz="quarter" idx="48"/>
          </p:nvPr>
        </p:nvSpPr>
        <p:spPr>
          <a:xfrm>
            <a:off x="914400" y="539496"/>
            <a:ext cx="5025207" cy="577900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/>
              <a:t>Click icon to add picture</a:t>
            </a:r>
          </a:p>
        </p:txBody>
      </p:sp>
      <p:pic>
        <p:nvPicPr>
          <p:cNvPr id="7" name="Shape 33">
            <a:extLst>
              <a:ext uri="{FF2B5EF4-FFF2-40B4-BE49-F238E27FC236}">
                <a16:creationId xmlns:a16="http://schemas.microsoft.com/office/drawing/2014/main" id="{78B6A20E-2402-E586-7E92-A2C0D0B8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2010" y="4038403"/>
            <a:ext cx="1438713" cy="1645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3" name="Freeform: Shape 11">
            <a:extLst>
              <a:ext uri="{FF2B5EF4-FFF2-40B4-BE49-F238E27FC236}">
                <a16:creationId xmlns:a16="http://schemas.microsoft.com/office/drawing/2014/main" id="{20E24AA2-A4D8-FFB3-C801-0E57990B8CB6}"/>
              </a:ext>
            </a:extLst>
          </p:cNvPr>
          <p:cNvSpPr/>
          <p:nvPr userDrawn="1"/>
        </p:nvSpPr>
        <p:spPr>
          <a:xfrm>
            <a:off x="1360235" y="5541405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1FEC53F3-5030-5BCF-54CA-ABB14457C073}"/>
              </a:ext>
            </a:extLst>
          </p:cNvPr>
          <p:cNvSpPr/>
          <p:nvPr userDrawn="1"/>
        </p:nvSpPr>
        <p:spPr>
          <a:xfrm>
            <a:off x="5429027" y="393334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1" r:id="rId2"/>
    <p:sldLayoutId id="2147483674" r:id="rId3"/>
    <p:sldLayoutId id="2147483670" r:id="rId4"/>
    <p:sldLayoutId id="2147483669" r:id="rId5"/>
    <p:sldLayoutId id="2147483655" r:id="rId6"/>
    <p:sldLayoutId id="2147483651" r:id="rId7"/>
    <p:sldLayoutId id="2147483662" r:id="rId8"/>
    <p:sldLayoutId id="2147483653" r:id="rId9"/>
    <p:sldLayoutId id="2147483663" r:id="rId10"/>
    <p:sldLayoutId id="214748366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73152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09728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46304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ooringtheconsumer.blogspot.com/2011/02/opiniator-6-laws-of-customer-feedback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awpixel.com/search/survey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20/08/3-surefire-ways-to-help-improve-the-customer-experience-cx-in-2020/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thebluediamondgallery.com/handwriting/c/challenge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292" y="731520"/>
            <a:ext cx="5029200" cy="3291840"/>
          </a:xfrm>
        </p:spPr>
        <p:txBody>
          <a:bodyPr lIns="0" anchor="b" anchorCtr="0">
            <a:normAutofit/>
          </a:bodyPr>
          <a:lstStyle/>
          <a:p>
            <a:r>
              <a:rPr lang="en-US" sz="3600" dirty="0"/>
              <a:t>Review Sense Extracting Insights from Customers Feedback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B43FCC6-0615-67DC-49CC-097D0E2489B9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68" r="868"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B14DBB-0C84-FBAA-C5F4-D3B21D2F2F96}"/>
              </a:ext>
            </a:extLst>
          </p:cNvPr>
          <p:cNvSpPr txBox="1"/>
          <p:nvPr/>
        </p:nvSpPr>
        <p:spPr>
          <a:xfrm>
            <a:off x="1256052" y="4307840"/>
            <a:ext cx="222368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Team : </a:t>
            </a:r>
            <a:r>
              <a:rPr lang="en-US" sz="2000" b="1" dirty="0" err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InsightIQ</a:t>
            </a:r>
            <a:endParaRPr lang="en-IN" sz="2000" b="1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3627D-B573-EA47-70EA-0B10992FA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BAE31-9ADF-AFDB-70E7-145493B4D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283028"/>
            <a:ext cx="9757205" cy="107761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User and Admin Login page</a:t>
            </a:r>
            <a:br>
              <a:rPr lang="en-IN" sz="3200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IN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9282F0-ED0F-185E-E2BE-0989F1BE0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734" y="1213442"/>
            <a:ext cx="4150323" cy="5336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7526A7-66A7-1C1F-425A-4F6151411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43" y="1238842"/>
            <a:ext cx="4476094" cy="533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10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B09E3-3569-CE24-D6A3-31BC64E36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566AC-79FE-581D-494E-5A720780A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283028"/>
            <a:ext cx="6089445" cy="107761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User Registration Validation</a:t>
            </a:r>
            <a:br>
              <a:rPr lang="en-IN" sz="3200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IN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4D7604-C81B-143C-522B-A28704B9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48" y="1360643"/>
            <a:ext cx="4157254" cy="5109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B8D2BE-8964-56C4-4757-401546EB4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94" y="1265084"/>
            <a:ext cx="4442158" cy="511015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5800C49-7A4A-C1EE-43FD-8757E2160010}"/>
              </a:ext>
            </a:extLst>
          </p:cNvPr>
          <p:cNvSpPr/>
          <p:nvPr/>
        </p:nvSpPr>
        <p:spPr>
          <a:xfrm>
            <a:off x="5333788" y="4689641"/>
            <a:ext cx="1239520" cy="355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AD525B-97ED-DD71-5360-BAF0C07A7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152" y="1873794"/>
            <a:ext cx="2760792" cy="10776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04C57B-E584-C557-91AE-5FBBD5A93D1D}"/>
              </a:ext>
            </a:extLst>
          </p:cNvPr>
          <p:cNvSpPr txBox="1"/>
          <p:nvPr/>
        </p:nvSpPr>
        <p:spPr>
          <a:xfrm>
            <a:off x="4266078" y="3260261"/>
            <a:ext cx="337493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Valid inputs unlock the Create Account button.</a:t>
            </a:r>
            <a:endParaRPr lang="en-IN" sz="1800" dirty="0">
              <a:solidFill>
                <a:srgbClr val="92D050"/>
              </a:solidFill>
              <a:latin typeface="Poppins" panose="00000500000000000000" pitchFamily="2" charset="0"/>
              <a:ea typeface="微软雅黑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674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159FF-FDEC-2DB5-6DC3-8F653F166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C6217-BF64-AA30-5611-496497F7D804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12</a:t>
            </a:fld>
            <a:endParaRPr lang="en-US" altLang="zh-CN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A8CFB5-A8F7-A45D-7C06-30C43A12FD88}"/>
              </a:ext>
            </a:extLst>
          </p:cNvPr>
          <p:cNvSpPr txBox="1"/>
          <p:nvPr/>
        </p:nvSpPr>
        <p:spPr>
          <a:xfrm>
            <a:off x="174522" y="206330"/>
            <a:ext cx="12017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Password protection and JWT session management</a:t>
            </a:r>
            <a:endParaRPr lang="en-IN" sz="32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F52F7F-AD13-5A84-C9A1-9AEC39C94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45" y="3539613"/>
            <a:ext cx="12192000" cy="3318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BDB156-112E-76F3-C05E-F362070711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744"/>
          <a:stretch>
            <a:fillRect/>
          </a:stretch>
        </p:blipFill>
        <p:spPr>
          <a:xfrm>
            <a:off x="0" y="992710"/>
            <a:ext cx="12192000" cy="254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68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DFA5A-8500-3075-37ED-33DF0A109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04C16-D028-5C3B-89FC-2F8A3B744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283028"/>
            <a:ext cx="5230761" cy="107761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User Dashboard</a:t>
            </a:r>
            <a:br>
              <a:rPr lang="en-IN" sz="3200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IN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91751-679D-A7F0-0541-A2265689F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643"/>
            <a:ext cx="12192000" cy="554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30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6707D-63C7-BE1C-23D6-F16A57527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25457-0BF0-9767-0868-4662BB853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283028"/>
            <a:ext cx="7623605" cy="107761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User Reviews with Sentiment</a:t>
            </a:r>
            <a:br>
              <a:rPr lang="en-IN" sz="3200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IN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67635-7F0A-926A-8A36-2B1C7DA7D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915"/>
            <a:ext cx="12192000" cy="554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47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C4A02-5133-2043-3914-44812FA6D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EBF06-F640-8B9C-017D-D84C60B18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283028"/>
            <a:ext cx="7623605" cy="107761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Add Reviews</a:t>
            </a:r>
            <a:br>
              <a:rPr lang="en-IN" sz="3200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IN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BF812C-6C8A-C5AA-8B86-3970084C06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417" t="6344" r="27000" b="14248"/>
          <a:stretch>
            <a:fillRect/>
          </a:stretch>
        </p:blipFill>
        <p:spPr>
          <a:xfrm>
            <a:off x="2351349" y="2806139"/>
            <a:ext cx="4876800" cy="3768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C50028-5907-5749-D89E-97BFBC0077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84" t="6546" r="32666" b="17109"/>
          <a:stretch>
            <a:fillRect/>
          </a:stretch>
        </p:blipFill>
        <p:spPr>
          <a:xfrm>
            <a:off x="7509083" y="1193453"/>
            <a:ext cx="4460240" cy="4471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AEF86F-0D18-2FB2-6C33-BA9162508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445" y="283028"/>
            <a:ext cx="3836384" cy="230267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F7E761-C292-5C53-41D7-87AF3773CD4E}"/>
              </a:ext>
            </a:extLst>
          </p:cNvPr>
          <p:cNvCxnSpPr>
            <a:cxnSpLocks/>
          </p:cNvCxnSpPr>
          <p:nvPr/>
        </p:nvCxnSpPr>
        <p:spPr>
          <a:xfrm>
            <a:off x="4988560" y="2103120"/>
            <a:ext cx="0" cy="148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8AD702-8075-FCE1-0EF2-67184AA06442}"/>
              </a:ext>
            </a:extLst>
          </p:cNvPr>
          <p:cNvCxnSpPr/>
          <p:nvPr/>
        </p:nvCxnSpPr>
        <p:spPr>
          <a:xfrm>
            <a:off x="6797040" y="2103120"/>
            <a:ext cx="2011680" cy="29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853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1CF55-73B5-554C-F507-025B805A3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75C1-F26B-B44D-02A9-F4C61F04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283028"/>
            <a:ext cx="7623605" cy="107761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Analysis Page</a:t>
            </a:r>
            <a:br>
              <a:rPr lang="en-IN" sz="3200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IN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7E1D1-AAC4-EAB3-798E-F7DA723AF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268"/>
            <a:ext cx="12192000" cy="553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49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98677-2035-054D-4E58-B37AD9386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7AB57E-D98B-8055-B531-F09D02F51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862476"/>
            <a:ext cx="5791200" cy="29793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19BBED-DC8A-7483-0561-26EC5EEF8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3841810"/>
            <a:ext cx="5791200" cy="2158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AC8E78-D255-1D6E-EB97-03C4D87B0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080" y="862476"/>
            <a:ext cx="5791200" cy="28349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FDF8D1-3ED8-0CF7-84A7-4A41174A0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080" y="3697435"/>
            <a:ext cx="5791200" cy="27995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E50ED9-896E-35C3-5597-8228657C9FD8}"/>
              </a:ext>
            </a:extLst>
          </p:cNvPr>
          <p:cNvSpPr txBox="1"/>
          <p:nvPr/>
        </p:nvSpPr>
        <p:spPr>
          <a:xfrm>
            <a:off x="2074295" y="203200"/>
            <a:ext cx="1988045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Categories</a:t>
            </a:r>
            <a:endParaRPr lang="en-IN" sz="2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C27243-CE6C-19FB-CC41-44A56A063D5A}"/>
              </a:ext>
            </a:extLst>
          </p:cNvPr>
          <p:cNvSpPr txBox="1"/>
          <p:nvPr/>
        </p:nvSpPr>
        <p:spPr>
          <a:xfrm>
            <a:off x="8374119" y="203200"/>
            <a:ext cx="1499129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Aspects</a:t>
            </a:r>
            <a:endParaRPr lang="en-IN" sz="2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164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77A0F-154B-499F-70F4-784026E2E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FD19F24-7C50-9686-461A-CF9B4E351CB2}"/>
              </a:ext>
            </a:extLst>
          </p:cNvPr>
          <p:cNvSpPr txBox="1"/>
          <p:nvPr/>
        </p:nvSpPr>
        <p:spPr>
          <a:xfrm>
            <a:off x="1719248" y="811625"/>
            <a:ext cx="498886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Sentiment Trends &amp; Timeline</a:t>
            </a:r>
            <a:endParaRPr lang="en-IN" sz="2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0A517C-899C-5903-EDE0-A4B760301A00}"/>
              </a:ext>
            </a:extLst>
          </p:cNvPr>
          <p:cNvSpPr txBox="1"/>
          <p:nvPr/>
        </p:nvSpPr>
        <p:spPr>
          <a:xfrm>
            <a:off x="8353127" y="612279"/>
            <a:ext cx="3446777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PDF Export Options</a:t>
            </a:r>
            <a:endParaRPr lang="en-IN" sz="2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4F257E-28E1-4909-7A3A-F33CBF4B0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32" y="1543302"/>
            <a:ext cx="7928898" cy="4329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C8324F-5395-174C-2342-444D9593C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119" y="1334845"/>
            <a:ext cx="3425785" cy="464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84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D8D54-013A-1E37-209B-081E6784B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CBA9-5E09-32BE-E565-6187A4BBB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283028"/>
            <a:ext cx="7623605" cy="107761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Admin Dashboard</a:t>
            </a:r>
            <a:br>
              <a:rPr lang="en-IN" sz="3200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IN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EB2E1-8DF1-40BD-3D8C-07308D21B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643"/>
            <a:ext cx="12192000" cy="558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07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A73C-F597-27B7-8F29-D6406DC4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464" y="1031404"/>
            <a:ext cx="5029200" cy="1005840"/>
          </a:xfrm>
        </p:spPr>
        <p:txBody>
          <a:bodyPr lIns="0" anchor="b" anchorCtr="0"/>
          <a:lstStyle/>
          <a:p>
            <a:r>
              <a:rPr lang="en-US"/>
              <a:t>Our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90503-C2C6-37F4-4636-9B4A8A3DE4E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9793" y="2290916"/>
            <a:ext cx="4866967" cy="329380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Geetha Sri</a:t>
            </a: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Bharath</a:t>
            </a: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Monisha </a:t>
            </a: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Shameera Shaik</a:t>
            </a: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Aryan Singh</a:t>
            </a:r>
          </a:p>
          <a:p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492E1C-3CBE-0AE5-763D-F54A7BB29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5822" y="797414"/>
            <a:ext cx="4475777" cy="50291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9969DB-1B22-6CE6-6E84-67D2059B6E8A}"/>
              </a:ext>
            </a:extLst>
          </p:cNvPr>
          <p:cNvSpPr txBox="1"/>
          <p:nvPr/>
        </p:nvSpPr>
        <p:spPr>
          <a:xfrm>
            <a:off x="5846063" y="5508064"/>
            <a:ext cx="5181601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prstClr val="white"/>
                </a:solidFill>
                <a:latin typeface="Aharoni" panose="02010803020104030203" pitchFamily="2" charset="-79"/>
                <a:ea typeface="微软雅黑"/>
                <a:cs typeface="Aharoni" panose="02010803020104030203" pitchFamily="2" charset="-79"/>
              </a:rPr>
              <a:t>Mentor : Mukilan Selvaraj</a:t>
            </a:r>
            <a:endParaRPr lang="en-IN" sz="2800">
              <a:solidFill>
                <a:prstClr val="white"/>
              </a:solidFill>
              <a:latin typeface="Aharoni" panose="02010803020104030203" pitchFamily="2" charset="-79"/>
              <a:ea typeface="微软雅黑"/>
              <a:cs typeface="Aharoni" panose="02010803020104030203" pitchFamily="2" charset="-79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sz="280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111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1BFDF-B421-5548-84A0-4DCF019DC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C847-E65F-DDD1-43F6-A6CDD4BA1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283028"/>
            <a:ext cx="7623605" cy="107761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All User Reviews with Sentiment</a:t>
            </a:r>
            <a:br>
              <a:rPr lang="en-IN" sz="3200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IN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3E6BD-BE7E-A6FB-A63E-2AA870583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453"/>
            <a:ext cx="12192000" cy="5517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086902-C881-ACC4-E6D5-CF2A048A5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490" y="1523203"/>
            <a:ext cx="2239670" cy="49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0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C610A-D74B-A323-EFC3-03B1DA9BE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7A211-5D7C-3935-3B68-1D7B1DE4C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423" y="812800"/>
            <a:ext cx="4825817" cy="58848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Manage Categories &amp; Aspect</a:t>
            </a:r>
            <a:endParaRPr lang="en-IN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20B9C-12C4-CC1A-6155-50BB9E880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1614627"/>
            <a:ext cx="7958357" cy="36287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895DF7-B0D5-FD0F-8C4C-1E186D278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628" y="1614627"/>
            <a:ext cx="3455764" cy="355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AAB50C-FE46-D0E3-6E0E-53794AD6B10B}"/>
              </a:ext>
            </a:extLst>
          </p:cNvPr>
          <p:cNvSpPr txBox="1"/>
          <p:nvPr/>
        </p:nvSpPr>
        <p:spPr>
          <a:xfrm>
            <a:off x="8408975" y="1107041"/>
            <a:ext cx="3389068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Add New Category with Aspects</a:t>
            </a:r>
            <a:endParaRPr lang="en-IN" sz="1600" b="1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F7103BA-C11A-A140-7D21-1178582E5092}"/>
              </a:ext>
            </a:extLst>
          </p:cNvPr>
          <p:cNvCxnSpPr/>
          <p:nvPr/>
        </p:nvCxnSpPr>
        <p:spPr>
          <a:xfrm>
            <a:off x="6907530" y="2390775"/>
            <a:ext cx="84963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B0C012-68B2-49D6-FB39-2964A761F4E7}"/>
              </a:ext>
            </a:extLst>
          </p:cNvPr>
          <p:cNvCxnSpPr/>
          <p:nvPr/>
        </p:nvCxnSpPr>
        <p:spPr>
          <a:xfrm>
            <a:off x="6907530" y="2672715"/>
            <a:ext cx="84963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BA1C130-9547-9786-5DB9-8B8FBAEC25FF}"/>
              </a:ext>
            </a:extLst>
          </p:cNvPr>
          <p:cNvCxnSpPr/>
          <p:nvPr/>
        </p:nvCxnSpPr>
        <p:spPr>
          <a:xfrm flipV="1">
            <a:off x="6907530" y="2390775"/>
            <a:ext cx="0" cy="2838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411AE0-0791-1322-13E3-A1837FC4225C}"/>
              </a:ext>
            </a:extLst>
          </p:cNvPr>
          <p:cNvCxnSpPr/>
          <p:nvPr/>
        </p:nvCxnSpPr>
        <p:spPr>
          <a:xfrm flipV="1">
            <a:off x="7757160" y="2388870"/>
            <a:ext cx="0" cy="2838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61E8290-59BF-8159-B167-72C20424B497}"/>
              </a:ext>
            </a:extLst>
          </p:cNvPr>
          <p:cNvCxnSpPr/>
          <p:nvPr/>
        </p:nvCxnSpPr>
        <p:spPr>
          <a:xfrm flipV="1">
            <a:off x="7757160" y="2059305"/>
            <a:ext cx="618468" cy="331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844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5A0AE-39F4-BD38-B0D7-0E64C3144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AFE8-E512-575F-F1B7-744899B31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669" y="893033"/>
            <a:ext cx="3010965" cy="5173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User and Stats</a:t>
            </a:r>
            <a:endParaRPr lang="en-IN" sz="2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1D0AF-B416-B92C-6D50-DDE075560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2" y="1680456"/>
            <a:ext cx="7867420" cy="34970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E3279F-0F73-679D-7F67-FEAECFD27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319" y="1553433"/>
            <a:ext cx="3904239" cy="375113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C9E139B-A810-34DE-EABF-EF7C17B6F369}"/>
              </a:ext>
            </a:extLst>
          </p:cNvPr>
          <p:cNvSpPr txBox="1">
            <a:spLocks/>
          </p:cNvSpPr>
          <p:nvPr/>
        </p:nvSpPr>
        <p:spPr>
          <a:xfrm>
            <a:off x="8694149" y="893033"/>
            <a:ext cx="3010965" cy="5173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User's Statistics</a:t>
            </a:r>
            <a:endParaRPr lang="en-IN" sz="2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2D1CF4-6617-5D8B-3C7F-8853A11F42D2}"/>
              </a:ext>
            </a:extLst>
          </p:cNvPr>
          <p:cNvCxnSpPr/>
          <p:nvPr/>
        </p:nvCxnSpPr>
        <p:spPr>
          <a:xfrm>
            <a:off x="6229350" y="2931795"/>
            <a:ext cx="63246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0BB342D-D24B-D79C-C164-B7960C5E8BA2}"/>
              </a:ext>
            </a:extLst>
          </p:cNvPr>
          <p:cNvCxnSpPr/>
          <p:nvPr/>
        </p:nvCxnSpPr>
        <p:spPr>
          <a:xfrm>
            <a:off x="6229350" y="3169920"/>
            <a:ext cx="63246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0EDF67-1F2A-323F-32CB-9AAF2212E561}"/>
              </a:ext>
            </a:extLst>
          </p:cNvPr>
          <p:cNvCxnSpPr/>
          <p:nvPr/>
        </p:nvCxnSpPr>
        <p:spPr>
          <a:xfrm>
            <a:off x="6229350" y="2933700"/>
            <a:ext cx="0" cy="23622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D990AB7-C332-EE26-A7F7-AAE0156A8D51}"/>
              </a:ext>
            </a:extLst>
          </p:cNvPr>
          <p:cNvCxnSpPr/>
          <p:nvPr/>
        </p:nvCxnSpPr>
        <p:spPr>
          <a:xfrm>
            <a:off x="6858000" y="2931795"/>
            <a:ext cx="0" cy="23622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F2649E-7C8A-1CDB-476D-386C6618BC45}"/>
              </a:ext>
            </a:extLst>
          </p:cNvPr>
          <p:cNvCxnSpPr/>
          <p:nvPr/>
        </p:nvCxnSpPr>
        <p:spPr>
          <a:xfrm flipV="1">
            <a:off x="6858000" y="2362200"/>
            <a:ext cx="1282699" cy="569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723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3E3B-89D6-7B39-0997-C451D72CE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0"/>
            <a:ext cx="6400800" cy="855406"/>
          </a:xfrm>
        </p:spPr>
        <p:txBody>
          <a:bodyPr/>
          <a:lstStyle/>
          <a:p>
            <a:r>
              <a:rPr lang="en-US"/>
              <a:t>Database Schema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639AE-A2BD-DC5E-E76E-DC0D867712A1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23</a:t>
            </a:fld>
            <a:endParaRPr lang="en-US" altLang="zh-CN" noProof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53F5BE-7C62-3A2E-760D-265F396D9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23735"/>
            <a:ext cx="12192000" cy="5834265"/>
          </a:xfrm>
        </p:spPr>
      </p:pic>
    </p:spTree>
    <p:extLst>
      <p:ext uri="{BB962C8B-B14F-4D97-AF65-F5344CB8AC3E}">
        <p14:creationId xmlns:p14="http://schemas.microsoft.com/office/powerpoint/2010/main" val="3768412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D4D0C-F85C-CAA5-8E00-3A44F5052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C4EFA-2BD4-5669-3AA2-C9E129E9578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24</a:t>
            </a:fld>
            <a:endParaRPr lang="en-US" altLang="zh-CN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C800D-3B75-27E8-C30B-9DFDEEC4CA15}"/>
              </a:ext>
            </a:extLst>
          </p:cNvPr>
          <p:cNvSpPr txBox="1"/>
          <p:nvPr/>
        </p:nvSpPr>
        <p:spPr>
          <a:xfrm>
            <a:off x="735616" y="306947"/>
            <a:ext cx="84968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Technical Challenges &amp; Solutions</a:t>
            </a:r>
          </a:p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635ED1-74C4-7524-0DFC-304453E5A7A3}"/>
              </a:ext>
            </a:extLst>
          </p:cNvPr>
          <p:cNvSpPr txBox="1"/>
          <p:nvPr/>
        </p:nvSpPr>
        <p:spPr>
          <a:xfrm>
            <a:off x="304800" y="1189703"/>
            <a:ext cx="8731045" cy="486287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IN" sz="2800" b="1">
                <a:solidFill>
                  <a:schemeClr val="bg1">
                    <a:lumMod val="95000"/>
                  </a:schemeClr>
                </a:solidFill>
              </a:rPr>
              <a:t>Challenge 1: </a:t>
            </a:r>
            <a:r>
              <a:rPr lang="en-IN" sz="2400" b="1">
                <a:solidFill>
                  <a:schemeClr val="bg1">
                    <a:lumMod val="95000"/>
                  </a:schemeClr>
                </a:solidFill>
              </a:rPr>
              <a:t>Aspect Extraction Accuracy</a:t>
            </a:r>
            <a:endParaRPr lang="en-IN" sz="24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800" b="1">
                <a:solidFill>
                  <a:schemeClr val="bg1">
                    <a:lumMod val="95000"/>
                  </a:schemeClr>
                </a:solidFill>
              </a:rPr>
              <a:t>Solution:</a:t>
            </a:r>
            <a:r>
              <a:rPr lang="en-IN" sz="2800">
                <a:solidFill>
                  <a:schemeClr val="bg1">
                    <a:lumMod val="95000"/>
                  </a:schemeClr>
                </a:solidFill>
              </a:rPr>
              <a:t> </a:t>
            </a:r>
            <a:r>
              <a:rPr lang="en-IN" sz="2400">
                <a:solidFill>
                  <a:schemeClr val="bg1">
                    <a:lumMod val="95000"/>
                  </a:schemeClr>
                </a:solidFill>
              </a:rPr>
              <a:t>Combined rule-based + dependency parsing approach</a:t>
            </a:r>
          </a:p>
          <a:p>
            <a:endParaRPr lang="en-IN" sz="24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800" b="1">
                <a:solidFill>
                  <a:schemeClr val="bg1">
                    <a:lumMod val="95000"/>
                  </a:schemeClr>
                </a:solidFill>
              </a:rPr>
              <a:t>Challenge 2</a:t>
            </a:r>
            <a:r>
              <a:rPr lang="en-IN" sz="2400" b="1">
                <a:solidFill>
                  <a:schemeClr val="bg1">
                    <a:lumMod val="95000"/>
                  </a:schemeClr>
                </a:solidFill>
              </a:rPr>
              <a:t>: Context Understanding</a:t>
            </a:r>
            <a:endParaRPr lang="en-IN" sz="24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800" b="1">
                <a:solidFill>
                  <a:schemeClr val="bg1">
                    <a:lumMod val="95000"/>
                  </a:schemeClr>
                </a:solidFill>
              </a:rPr>
              <a:t>Solution:</a:t>
            </a:r>
            <a:r>
              <a:rPr lang="en-IN" sz="2800">
                <a:solidFill>
                  <a:schemeClr val="bg1">
                    <a:lumMod val="95000"/>
                  </a:schemeClr>
                </a:solidFill>
              </a:rPr>
              <a:t> </a:t>
            </a:r>
            <a:r>
              <a:rPr lang="en-IN" sz="2400">
                <a:solidFill>
                  <a:schemeClr val="bg1">
                    <a:lumMod val="95000"/>
                  </a:schemeClr>
                </a:solidFill>
              </a:rPr>
              <a:t>Transformer models with aspect-specific context</a:t>
            </a:r>
          </a:p>
          <a:p>
            <a:endParaRPr lang="en-IN" sz="24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800" b="1">
                <a:solidFill>
                  <a:schemeClr val="bg1">
                    <a:lumMod val="95000"/>
                  </a:schemeClr>
                </a:solidFill>
              </a:rPr>
              <a:t>Challenge 3: </a:t>
            </a:r>
            <a:r>
              <a:rPr lang="en-IN" sz="2400" b="1">
                <a:solidFill>
                  <a:schemeClr val="bg1">
                    <a:lumMod val="95000"/>
                  </a:schemeClr>
                </a:solidFill>
              </a:rPr>
              <a:t>Performance Optimization</a:t>
            </a:r>
            <a:endParaRPr lang="en-IN" sz="24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800" b="1">
                <a:solidFill>
                  <a:schemeClr val="bg1">
                    <a:lumMod val="95000"/>
                  </a:schemeClr>
                </a:solidFill>
              </a:rPr>
              <a:t>Solution:</a:t>
            </a:r>
            <a:r>
              <a:rPr lang="en-IN" sz="2800">
                <a:solidFill>
                  <a:schemeClr val="bg1">
                    <a:lumMod val="95000"/>
                  </a:schemeClr>
                </a:solidFill>
              </a:rPr>
              <a:t> </a:t>
            </a:r>
            <a:r>
              <a:rPr lang="en-IN" sz="2400">
                <a:solidFill>
                  <a:schemeClr val="bg1">
                    <a:lumMod val="95000"/>
                  </a:schemeClr>
                </a:solidFill>
              </a:rPr>
              <a:t>Efficient database queries + batch processing</a:t>
            </a:r>
          </a:p>
          <a:p>
            <a:endParaRPr lang="en-IN" sz="24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400" b="1">
                <a:solidFill>
                  <a:schemeClr val="bg1">
                    <a:lumMod val="95000"/>
                  </a:schemeClr>
                </a:solidFill>
              </a:rPr>
              <a:t>Challenge 4: Deployment</a:t>
            </a:r>
            <a:endParaRPr lang="en-IN" sz="24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800" b="1">
                <a:solidFill>
                  <a:schemeClr val="bg1">
                    <a:lumMod val="95000"/>
                  </a:schemeClr>
                </a:solidFill>
              </a:rPr>
              <a:t>Solution:</a:t>
            </a:r>
            <a:r>
              <a:rPr lang="en-IN" sz="2800">
                <a:solidFill>
                  <a:schemeClr val="bg1">
                    <a:lumMod val="95000"/>
                  </a:schemeClr>
                </a:solidFill>
              </a:rPr>
              <a:t> </a:t>
            </a:r>
            <a:r>
              <a:rPr lang="en-IN" sz="2400">
                <a:solidFill>
                  <a:schemeClr val="bg1">
                    <a:lumMod val="95000"/>
                  </a:schemeClr>
                </a:solidFill>
              </a:rPr>
              <a:t>Docker containerization with environment config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sz="180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850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159FF-FDEC-2DB5-6DC3-8F653F166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C6217-BF64-AA30-5611-496497F7D804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25</a:t>
            </a:fld>
            <a:endParaRPr lang="en-US" altLang="zh-CN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A8CFB5-A8F7-A45D-7C06-30C43A12FD88}"/>
              </a:ext>
            </a:extLst>
          </p:cNvPr>
          <p:cNvSpPr txBox="1"/>
          <p:nvPr/>
        </p:nvSpPr>
        <p:spPr>
          <a:xfrm>
            <a:off x="174522" y="206330"/>
            <a:ext cx="61107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Learning Outcomes</a:t>
            </a:r>
            <a:endParaRPr lang="en-IN" sz="4000" b="1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0D3FDB6-BCE2-764A-59CD-DC8FCF5BE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961775"/>
              </p:ext>
            </p:extLst>
          </p:nvPr>
        </p:nvGraphicFramePr>
        <p:xfrm>
          <a:off x="281858" y="1280105"/>
          <a:ext cx="3818194" cy="4115838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818194">
                  <a:extLst>
                    <a:ext uri="{9D8B030D-6E8A-4147-A177-3AD203B41FA5}">
                      <a16:colId xmlns:a16="http://schemas.microsoft.com/office/drawing/2014/main" val="2371293408"/>
                    </a:ext>
                  </a:extLst>
                </a:gridCol>
              </a:tblGrid>
              <a:tr h="823998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Technical Skills</a:t>
                      </a:r>
                      <a:endParaRPr lang="en-IN" sz="2800" b="1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670353368"/>
                  </a:ext>
                </a:extLst>
              </a:tr>
              <a:tr h="3276747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Full-stack development with Flask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Advanced NLP implementation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 design &amp; optimization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containerization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REST API design</a:t>
                      </a:r>
                    </a:p>
                    <a:p>
                      <a:endParaRPr lang="en-IN"/>
                    </a:p>
                  </a:txBody>
                  <a:tcP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3570832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30EC6FD-22E0-8875-8A3E-75B503E5E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444614"/>
              </p:ext>
            </p:extLst>
          </p:nvPr>
        </p:nvGraphicFramePr>
        <p:xfrm>
          <a:off x="4514645" y="1280105"/>
          <a:ext cx="3818194" cy="4099707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818194">
                  <a:extLst>
                    <a:ext uri="{9D8B030D-6E8A-4147-A177-3AD203B41FA5}">
                      <a16:colId xmlns:a16="http://schemas.microsoft.com/office/drawing/2014/main" val="2371293408"/>
                    </a:ext>
                  </a:extLst>
                </a:gridCol>
              </a:tblGrid>
              <a:tr h="565754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kern="1200">
                          <a:solidFill>
                            <a:schemeClr val="lt1"/>
                          </a:solidFill>
                          <a:effectLst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Professional Development</a:t>
                      </a:r>
                      <a:endParaRPr lang="en-IN" sz="2400" b="1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670353368"/>
                  </a:ext>
                </a:extLst>
              </a:tr>
              <a:tr h="3276747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planning &amp; execution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Problem-solving &amp; debugging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Documentation &amp; presentation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management</a:t>
                      </a:r>
                    </a:p>
                    <a:p>
                      <a:endParaRPr lang="en-IN"/>
                    </a:p>
                  </a:txBody>
                  <a:tcP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35708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2890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576" y="274955"/>
            <a:ext cx="7955280" cy="1335024"/>
          </a:xfrm>
        </p:spPr>
        <p:txBody>
          <a:bodyPr anchor="b" anchorCtr="0"/>
          <a:lstStyle/>
          <a:p>
            <a:r>
              <a:rPr lang="en-US"/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E4D147-B48C-ADE3-3FEF-627D467699A2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1194169" y="6217920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26</a:t>
            </a:fld>
            <a:endParaRPr lang="en-US" altLang="zh-CN" noProof="0"/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55AB7753-4245-72E4-BEDB-33038672BA35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CN" sz="1200" u="none" strike="noStrike" kern="1200" cap="none" spc="0" normalizeH="0" baseline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353E8C-EC1E-FC79-A7BD-486FADA950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499694" y="2204392"/>
            <a:ext cx="5678424" cy="310896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Successfully Developed a fully-functional AI-powered web application for aspect-based sentiment analysis.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Achieved All Objectives outlined in the project scope and requirements.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Delivered Value through actionable customer insights previously hidden in unstructured feedback</a:t>
            </a:r>
            <a:endParaRPr lang="en-IN" sz="2400" b="1"/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EC29-2F05-D7E4-A266-08C74BE4F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EDAD3A4-7E11-B147-A8CB-1C15DCD79953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827" r="15827"/>
          <a:stretch>
            <a:fillRect/>
          </a:stretch>
        </p:blipFill>
        <p:spPr>
          <a:xfrm>
            <a:off x="914401" y="539496"/>
            <a:ext cx="5093110" cy="5779008"/>
          </a:xfrm>
        </p:spPr>
      </p:pic>
    </p:spTree>
    <p:extLst>
      <p:ext uri="{BB962C8B-B14F-4D97-AF65-F5344CB8AC3E}">
        <p14:creationId xmlns:p14="http://schemas.microsoft.com/office/powerpoint/2010/main" val="1148227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3B9E0-A8F1-60FD-1DD7-F89F48FCC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72B4-1450-48DF-5C8F-BFB653A40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070" y="2034885"/>
            <a:ext cx="11316929" cy="1711206"/>
          </a:xfrm>
          <a:noFill/>
        </p:spPr>
        <p:txBody>
          <a:bodyPr anchor="t" anchorCtr="0">
            <a:noAutofit/>
          </a:bodyPr>
          <a:lstStyle/>
          <a:p>
            <a:r>
              <a:rPr lang="en-US" sz="4400"/>
              <a:t>Introduction</a:t>
            </a:r>
            <a:br>
              <a:rPr lang="en-US" sz="4000"/>
            </a:b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D5533-EFC2-0CE9-86A2-1A5D9B89D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444" y="2712063"/>
            <a:ext cx="7649497" cy="3505856"/>
          </a:xfrm>
          <a:noFill/>
        </p:spPr>
        <p:txBody>
          <a:bodyPr>
            <a:normAutofit/>
          </a:bodyPr>
          <a:lstStyle/>
          <a:p>
            <a:r>
              <a:rPr lang="en-US" sz="1900" b="1"/>
              <a:t> </a:t>
            </a:r>
            <a:r>
              <a:rPr lang="en-US"/>
              <a:t>Businesses struggle to extract specific insights from thousands of customer reviews</a:t>
            </a:r>
          </a:p>
          <a:p>
            <a:r>
              <a:rPr lang="en-US"/>
              <a:t>AI-powered platform that identifies WHAT customers love/hate in products</a:t>
            </a:r>
          </a:p>
          <a:p>
            <a:pPr marL="0" indent="0">
              <a:buNone/>
            </a:pPr>
            <a:r>
              <a:rPr lang="en-US" sz="1900" b="1"/>
              <a:t>Key Value:</a:t>
            </a:r>
            <a:endParaRPr lang="en-US" sz="1900"/>
          </a:p>
          <a:p>
            <a:r>
              <a:rPr lang="en-US" b="1"/>
              <a:t>Pinpoint</a:t>
            </a:r>
            <a:r>
              <a:rPr lang="en-US"/>
              <a:t> specific product aspects (battery, camera, service)</a:t>
            </a:r>
          </a:p>
          <a:p>
            <a:r>
              <a:rPr lang="en-US" b="1"/>
              <a:t>Quantify</a:t>
            </a:r>
            <a:r>
              <a:rPr lang="en-US"/>
              <a:t> sentiment for each aspect</a:t>
            </a:r>
          </a:p>
          <a:p>
            <a:r>
              <a:rPr lang="en-US" b="1"/>
              <a:t>Visualize</a:t>
            </a:r>
            <a:r>
              <a:rPr lang="en-US"/>
              <a:t> insights through interactive dashboards</a:t>
            </a:r>
          </a:p>
          <a:p>
            <a:r>
              <a:rPr lang="en-US" sz="1900" b="1"/>
              <a:t>Impact:</a:t>
            </a:r>
            <a:r>
              <a:rPr lang="en-US" sz="1900"/>
              <a:t> </a:t>
            </a:r>
            <a:r>
              <a:rPr lang="en-US"/>
              <a:t>80% faster insights vs manual analysis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534FD-1CAF-830B-7A40-1216119C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615FC-6DE6-64A0-E72B-4D7070FC8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278761" y="2712063"/>
            <a:ext cx="3913238" cy="2608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25958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23C92-F48A-2B6C-C288-73C2A356B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7E711-53F9-E3DB-8AC5-F0A2BEE9D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070" y="2034885"/>
            <a:ext cx="11316929" cy="1711206"/>
          </a:xfrm>
          <a:noFill/>
        </p:spPr>
        <p:txBody>
          <a:bodyPr anchor="t" anchorCtr="0">
            <a:noAutofit/>
          </a:bodyPr>
          <a:lstStyle/>
          <a:p>
            <a:r>
              <a:rPr lang="en-US"/>
              <a:t>Technology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CB7A1-7C02-02D3-C9E0-F6BC562E1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21ED3AA-00F1-FDCC-BA1F-04607A843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971691"/>
              </p:ext>
            </p:extLst>
          </p:nvPr>
        </p:nvGraphicFramePr>
        <p:xfrm>
          <a:off x="875070" y="3501005"/>
          <a:ext cx="3146323" cy="2883268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3146323">
                  <a:extLst>
                    <a:ext uri="{9D8B030D-6E8A-4147-A177-3AD203B41FA5}">
                      <a16:colId xmlns:a16="http://schemas.microsoft.com/office/drawing/2014/main" val="2933817713"/>
                    </a:ext>
                  </a:extLst>
                </a:gridCol>
              </a:tblGrid>
              <a:tr h="597268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IN" sz="2400" b="1" i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ackend</a:t>
                      </a:r>
                      <a:r>
                        <a:rPr lang="en-IN" sz="24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AI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291373"/>
                  </a:ext>
                </a:extLst>
              </a:tr>
              <a:tr h="2119647">
                <a:tc>
                  <a:txBody>
                    <a:bodyPr/>
                    <a:lstStyle/>
                    <a:p>
                      <a:r>
                        <a:rPr lang="en-IN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Framework:</a:t>
                      </a:r>
                      <a:r>
                        <a:rPr lang="en-I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Flask (Python)</a:t>
                      </a:r>
                    </a:p>
                    <a:p>
                      <a:r>
                        <a:rPr lang="en-IN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NLP Engine:</a:t>
                      </a:r>
                      <a:r>
                        <a:rPr lang="en-I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IN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spaCy</a:t>
                      </a:r>
                      <a:r>
                        <a:rPr lang="en-I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+ Hugging Face Transformers</a:t>
                      </a:r>
                    </a:p>
                    <a:p>
                      <a:r>
                        <a:rPr lang="en-IN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Database:</a:t>
                      </a:r>
                      <a:r>
                        <a:rPr lang="en-I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IN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SQLAlchemy</a:t>
                      </a:r>
                      <a:r>
                        <a:rPr lang="en-I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with SQLite/MySQL</a:t>
                      </a:r>
                    </a:p>
                    <a:p>
                      <a:r>
                        <a:rPr lang="en-IN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Authentication:</a:t>
                      </a:r>
                      <a:r>
                        <a:rPr lang="en-I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JWT &amp; Session-based</a:t>
                      </a:r>
                    </a:p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7977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05B964-4388-D130-084A-0D5607FF3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240986"/>
              </p:ext>
            </p:extLst>
          </p:nvPr>
        </p:nvGraphicFramePr>
        <p:xfrm>
          <a:off x="4611327" y="3517214"/>
          <a:ext cx="3146323" cy="2883268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146323">
                  <a:extLst>
                    <a:ext uri="{9D8B030D-6E8A-4147-A177-3AD203B41FA5}">
                      <a16:colId xmlns:a16="http://schemas.microsoft.com/office/drawing/2014/main" val="2889841973"/>
                    </a:ext>
                  </a:extLst>
                </a:gridCol>
              </a:tblGrid>
              <a:tr h="605549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Frontend &amp; UI</a:t>
                      </a:r>
                      <a:endParaRPr lang="en-IN" sz="24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562950"/>
                  </a:ext>
                </a:extLst>
              </a:tr>
              <a:tr h="2277719">
                <a:tc>
                  <a:txBody>
                    <a:bodyPr/>
                    <a:lstStyle/>
                    <a:p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Templates: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Jinja2 with Bootstrap</a:t>
                      </a:r>
                    </a:p>
                    <a:p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Visualization: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Chart.js &amp; Custom CSS</a:t>
                      </a:r>
                    </a:p>
                    <a:p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 Processing: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Pandas</a:t>
                      </a:r>
                    </a:p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82677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86CB25-F00B-0735-8E50-1CB0B9FF7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889625"/>
              </p:ext>
            </p:extLst>
          </p:nvPr>
        </p:nvGraphicFramePr>
        <p:xfrm>
          <a:off x="8401663" y="3501005"/>
          <a:ext cx="3146323" cy="2883268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146323">
                  <a:extLst>
                    <a:ext uri="{9D8B030D-6E8A-4147-A177-3AD203B41FA5}">
                      <a16:colId xmlns:a16="http://schemas.microsoft.com/office/drawing/2014/main" val="2889841973"/>
                    </a:ext>
                  </a:extLst>
                </a:gridCol>
              </a:tblGrid>
              <a:tr h="605549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Deployment</a:t>
                      </a:r>
                      <a:endParaRPr lang="en-IN" sz="24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562950"/>
                  </a:ext>
                </a:extLst>
              </a:tr>
              <a:tr h="2277719">
                <a:tc>
                  <a:txBody>
                    <a:bodyPr/>
                    <a:lstStyle/>
                    <a:p>
                      <a:r>
                        <a:rPr lang="fr-FR" sz="1800" b="1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Containerization</a:t>
                      </a:r>
                      <a:r>
                        <a:rPr lang="fr-F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Docker</a:t>
                      </a:r>
                    </a:p>
                    <a:p>
                      <a:r>
                        <a:rPr lang="fr-F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Version Control:</a:t>
                      </a: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Git</a:t>
                      </a:r>
                    </a:p>
                    <a:p>
                      <a:r>
                        <a:rPr lang="fr-F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Configuration:</a:t>
                      </a: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fr-FR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Environment</a:t>
                      </a: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Variables</a:t>
                      </a:r>
                    </a:p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826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663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48A62-6788-D5F1-B116-0523B701D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D2ED3-B1FB-309E-F1DE-A51495CF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070" y="2034885"/>
            <a:ext cx="11316929" cy="1711206"/>
          </a:xfrm>
          <a:noFill/>
        </p:spPr>
        <p:txBody>
          <a:bodyPr anchor="t" anchorCtr="0">
            <a:noAutofit/>
          </a:bodyPr>
          <a:lstStyle/>
          <a:p>
            <a:r>
              <a:rPr lang="en-IN"/>
              <a:t>System Architecture</a:t>
            </a:r>
            <a:br>
              <a:rPr lang="en-IN"/>
            </a:b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9951E-1402-AE9F-F86C-2EEEBF2D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F704736-16FA-B6DB-C65A-B413D1E4E427}"/>
              </a:ext>
            </a:extLst>
          </p:cNvPr>
          <p:cNvSpPr/>
          <p:nvPr/>
        </p:nvSpPr>
        <p:spPr>
          <a:xfrm>
            <a:off x="1061884" y="2836588"/>
            <a:ext cx="2340078" cy="1366684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56174-0165-F05C-1A54-DC3647FB04E8}"/>
              </a:ext>
            </a:extLst>
          </p:cNvPr>
          <p:cNvSpPr txBox="1"/>
          <p:nvPr/>
        </p:nvSpPr>
        <p:spPr>
          <a:xfrm>
            <a:off x="1081548" y="3165987"/>
            <a:ext cx="1956620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b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Client Browser</a:t>
            </a:r>
            <a:endParaRPr lang="en-IN" sz="2000" b="1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C849665-9CF0-1CA9-BAF2-4BA4455B9526}"/>
              </a:ext>
            </a:extLst>
          </p:cNvPr>
          <p:cNvSpPr/>
          <p:nvPr/>
        </p:nvSpPr>
        <p:spPr>
          <a:xfrm>
            <a:off x="4399934" y="2836588"/>
            <a:ext cx="2340078" cy="1366684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ED466-A182-E8E4-AF61-BCBAD7D2901E}"/>
              </a:ext>
            </a:extLst>
          </p:cNvPr>
          <p:cNvSpPr txBox="1"/>
          <p:nvPr/>
        </p:nvSpPr>
        <p:spPr>
          <a:xfrm>
            <a:off x="4640826" y="3165987"/>
            <a:ext cx="1936955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Flask Server</a:t>
            </a:r>
            <a:endParaRPr lang="en-IN" sz="2400" b="1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D9AD31D-7A3A-B991-620A-6D2EB8C5BB50}"/>
              </a:ext>
            </a:extLst>
          </p:cNvPr>
          <p:cNvSpPr/>
          <p:nvPr/>
        </p:nvSpPr>
        <p:spPr>
          <a:xfrm>
            <a:off x="7924798" y="2836551"/>
            <a:ext cx="2340078" cy="1366684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41BD8F-CB02-0DC6-21A9-991A5DA25A7B}"/>
              </a:ext>
            </a:extLst>
          </p:cNvPr>
          <p:cNvSpPr txBox="1"/>
          <p:nvPr/>
        </p:nvSpPr>
        <p:spPr>
          <a:xfrm>
            <a:off x="8209935" y="3165987"/>
            <a:ext cx="1750142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b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Database SQLite</a:t>
            </a:r>
            <a:endParaRPr lang="en-IN" sz="2000" b="1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957A19-BF43-1CB0-0F26-C15CC8E92D38}"/>
              </a:ext>
            </a:extLst>
          </p:cNvPr>
          <p:cNvSpPr/>
          <p:nvPr/>
        </p:nvSpPr>
        <p:spPr>
          <a:xfrm>
            <a:off x="4439264" y="4851235"/>
            <a:ext cx="2340078" cy="1874029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6E6577-1C19-C69D-4B7E-D74CF4C4EEF8}"/>
              </a:ext>
            </a:extLst>
          </p:cNvPr>
          <p:cNvSpPr txBox="1"/>
          <p:nvPr/>
        </p:nvSpPr>
        <p:spPr>
          <a:xfrm>
            <a:off x="4640826" y="5063613"/>
            <a:ext cx="2099186" cy="150810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b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NLP Engine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err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spaCy</a:t>
            </a:r>
            <a:endParaRPr lang="en-US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Transformers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Aspect Extraction</a:t>
            </a:r>
            <a:endParaRPr lang="en-IN" sz="180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7FCE5C-95CD-C453-059B-3D163EEEF9DC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3401962" y="3519930"/>
            <a:ext cx="9979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D9F6DE-B487-D29E-878D-9191E5E34F3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6740012" y="3519893"/>
            <a:ext cx="1184786" cy="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225CA58-6AB2-F0CA-968C-E7F6BA5367D2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5569973" y="4203272"/>
            <a:ext cx="39330" cy="64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499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F65CB-2357-89A7-1788-86B411066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B7D590F3-971A-8282-E2A1-28A13D131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71" y="-168328"/>
            <a:ext cx="7132320" cy="1773936"/>
          </a:xfrm>
        </p:spPr>
        <p:txBody>
          <a:bodyPr>
            <a:normAutofit/>
          </a:bodyPr>
          <a:lstStyle/>
          <a:p>
            <a:r>
              <a:rPr lang="en-US" sz="6000"/>
              <a:t>Key Features</a:t>
            </a: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FA5B9D6B-6D6E-277E-8FE5-F2DA8F8BA50A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u="none" strike="noStrike" kern="1200" cap="none" spc="0" normalizeH="0" baseline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EC0CFF-E3E1-ADD7-DE28-77C301C9233A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A75516-2967-0DB8-6A18-831D66F4E5BC}"/>
              </a:ext>
            </a:extLst>
          </p:cNvPr>
          <p:cNvSpPr txBox="1"/>
          <p:nvPr/>
        </p:nvSpPr>
        <p:spPr>
          <a:xfrm>
            <a:off x="737419" y="2005781"/>
            <a:ext cx="6538452" cy="31393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chemeClr val="bg1"/>
                </a:solidFill>
              </a:rPr>
              <a:t>User Authentication &amp; Management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chemeClr val="bg1"/>
                </a:solidFill>
              </a:rPr>
              <a:t>Review Processing Pipeline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chemeClr val="bg1"/>
                </a:solidFill>
              </a:rPr>
              <a:t>AI Analysis Engine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chemeClr val="bg1"/>
                </a:solidFill>
              </a:rPr>
              <a:t>Visualization Dashboard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sz="180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509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BCDBA-0FAA-4E5A-46B4-0F95A7D5BD0B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7</a:t>
            </a:fld>
            <a:endParaRPr lang="en-US" altLang="zh-CN" noProof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0341CBA-B64D-4D64-D264-720AA4A609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5BCA46-53AF-5F07-CBB9-63915E81F6F7}"/>
              </a:ext>
            </a:extLst>
          </p:cNvPr>
          <p:cNvSpPr txBox="1"/>
          <p:nvPr/>
        </p:nvSpPr>
        <p:spPr>
          <a:xfrm>
            <a:off x="154770" y="363396"/>
            <a:ext cx="9235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Abadi" panose="020B0604020104020204" pitchFamily="34" charset="0"/>
              </a:rPr>
              <a:t>AI/ML Implementations</a:t>
            </a:r>
            <a:endParaRPr lang="en-IN" sz="3600" b="1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FE1A739-0348-7F7F-FB91-00F35AF40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122873"/>
              </p:ext>
            </p:extLst>
          </p:nvPr>
        </p:nvGraphicFramePr>
        <p:xfrm>
          <a:off x="517831" y="1201446"/>
          <a:ext cx="3179097" cy="2227553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179097">
                  <a:extLst>
                    <a:ext uri="{9D8B030D-6E8A-4147-A177-3AD203B41FA5}">
                      <a16:colId xmlns:a16="http://schemas.microsoft.com/office/drawing/2014/main" val="3405786456"/>
                    </a:ext>
                  </a:extLst>
                </a:gridCol>
              </a:tblGrid>
              <a:tr h="610928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 Preprocessing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3302"/>
                  </a:ext>
                </a:extLst>
              </a:tr>
              <a:tr h="1616625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Tokenization &amp; cleaning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Stop-word removal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Sentence segmentation</a:t>
                      </a:r>
                    </a:p>
                    <a:p>
                      <a:endParaRPr lang="en-IN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5750756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11C1A50-923E-E0CE-0DEE-4D485989C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45134"/>
              </p:ext>
            </p:extLst>
          </p:nvPr>
        </p:nvGraphicFramePr>
        <p:xfrm>
          <a:off x="2428568" y="4087214"/>
          <a:ext cx="3179097" cy="222352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179097">
                  <a:extLst>
                    <a:ext uri="{9D8B030D-6E8A-4147-A177-3AD203B41FA5}">
                      <a16:colId xmlns:a16="http://schemas.microsoft.com/office/drawing/2014/main" val="3405786456"/>
                    </a:ext>
                  </a:extLst>
                </a:gridCol>
              </a:tblGrid>
              <a:tr h="486164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Sentiment Analysis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3302"/>
                  </a:ext>
                </a:extLst>
              </a:tr>
              <a:tr h="1552119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Hugging Face transformer models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Aspect-level sentiment scoring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Confidence metrics</a:t>
                      </a:r>
                    </a:p>
                    <a:p>
                      <a:endParaRPr lang="en-IN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5750756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98C1925-F355-E208-244E-4363B006C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449686"/>
              </p:ext>
            </p:extLst>
          </p:nvPr>
        </p:nvGraphicFramePr>
        <p:xfrm>
          <a:off x="4506451" y="1184104"/>
          <a:ext cx="3179097" cy="224489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179097">
                  <a:extLst>
                    <a:ext uri="{9D8B030D-6E8A-4147-A177-3AD203B41FA5}">
                      <a16:colId xmlns:a16="http://schemas.microsoft.com/office/drawing/2014/main" val="3405786456"/>
                    </a:ext>
                  </a:extLst>
                </a:gridCol>
              </a:tblGrid>
              <a:tr h="507535">
                <a:tc>
                  <a:txBody>
                    <a:bodyPr/>
                    <a:lstStyle/>
                    <a:p>
                      <a:pPr algn="ctr"/>
                      <a:r>
                        <a:rPr lang="en-IN" sz="20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Aspect Extraction</a:t>
                      </a:r>
                      <a:endParaRPr lang="en-IN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3302"/>
                  </a:ext>
                </a:extLst>
              </a:tr>
              <a:tr h="1630755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Rule-based keyword matching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Dependency parsing for context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 aspect categories</a:t>
                      </a:r>
                    </a:p>
                    <a:p>
                      <a:endParaRPr lang="en-IN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5750756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CF72877-4996-8C2E-A3C5-680DE293783D}"/>
              </a:ext>
            </a:extLst>
          </p:cNvPr>
          <p:cNvSpPr txBox="1"/>
          <p:nvPr/>
        </p:nvSpPr>
        <p:spPr>
          <a:xfrm>
            <a:off x="373626" y="6135329"/>
            <a:ext cx="938980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schemeClr val="bg1"/>
                </a:solidFill>
              </a:rPr>
              <a:t> </a:t>
            </a:r>
            <a:br>
              <a:rPr lang="fr-FR">
                <a:solidFill>
                  <a:schemeClr val="bg1"/>
                </a:solidFill>
              </a:rPr>
            </a:br>
            <a:endParaRPr lang="en-IN" sz="1800">
              <a:solidFill>
                <a:schemeClr val="bg1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396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96303-51E7-61DD-8283-21ADA7E0A3CE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8</a:t>
            </a:fld>
            <a:endParaRPr lang="en-US" altLang="zh-CN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C895BD-4EB8-B395-9A31-68EAAEAA32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B4625E-E1CE-3A4B-F161-9796330B2911}"/>
              </a:ext>
            </a:extLst>
          </p:cNvPr>
          <p:cNvSpPr txBox="1"/>
          <p:nvPr/>
        </p:nvSpPr>
        <p:spPr>
          <a:xfrm>
            <a:off x="2556387" y="157316"/>
            <a:ext cx="626314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600" b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Key Achievements</a:t>
            </a:r>
            <a:endParaRPr lang="en-IN" sz="3600" b="1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1B9F462D-E88F-B331-2AFE-18D5F3791E3A}"/>
              </a:ext>
            </a:extLst>
          </p:cNvPr>
          <p:cNvSpPr/>
          <p:nvPr/>
        </p:nvSpPr>
        <p:spPr>
          <a:xfrm>
            <a:off x="993058" y="1313848"/>
            <a:ext cx="1061884" cy="1123251"/>
          </a:xfrm>
          <a:prstGeom prst="flowChartConnector">
            <a:avLst/>
          </a:prstGeom>
          <a:solidFill>
            <a:srgbClr val="AEC2D8"/>
          </a:solidFill>
          <a:ln>
            <a:solidFill>
              <a:schemeClr val="accent6">
                <a:lumMod val="50000"/>
                <a:lumOff val="50000"/>
              </a:schemeClr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ED7758-878B-D4A1-BF58-266DA8F3ACDB}"/>
              </a:ext>
            </a:extLst>
          </p:cNvPr>
          <p:cNvSpPr txBox="1"/>
          <p:nvPr/>
        </p:nvSpPr>
        <p:spPr>
          <a:xfrm>
            <a:off x="1130710" y="1553497"/>
            <a:ext cx="78658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1</a:t>
            </a:r>
            <a:endParaRPr lang="en-IN" sz="480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BD0D6F-85C7-F0E3-8ED1-B3DC02D60ED3}"/>
              </a:ext>
            </a:extLst>
          </p:cNvPr>
          <p:cNvSpPr/>
          <p:nvPr/>
        </p:nvSpPr>
        <p:spPr>
          <a:xfrm>
            <a:off x="324465" y="2939845"/>
            <a:ext cx="2340077" cy="327807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US" b="1">
              <a:solidFill>
                <a:schemeClr val="tx1"/>
              </a:solidFill>
            </a:endParaRPr>
          </a:p>
          <a:p>
            <a:pPr algn="ctr"/>
            <a:r>
              <a:rPr lang="en-IN" sz="2000" b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Milestone 1: Foundation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chemeClr val="tx1"/>
                </a:solidFill>
              </a:rPr>
              <a:t>User authentication system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chemeClr val="tx1"/>
                </a:solidFill>
              </a:rPr>
              <a:t>Database setup with migrations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chemeClr val="tx1"/>
                </a:solidFill>
              </a:rPr>
              <a:t>Basic web interface</a:t>
            </a:r>
          </a:p>
          <a:p>
            <a:pPr algn="ctr"/>
            <a:endParaRPr lang="en-IN" sz="200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E034D8C-F670-1C2F-F90B-A83CEE342164}"/>
              </a:ext>
            </a:extLst>
          </p:cNvPr>
          <p:cNvSpPr/>
          <p:nvPr/>
        </p:nvSpPr>
        <p:spPr>
          <a:xfrm>
            <a:off x="3253249" y="2939844"/>
            <a:ext cx="2340077" cy="327807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2000" b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Milestone 2:Core NLP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chemeClr val="tx1"/>
                </a:solidFill>
              </a:rPr>
              <a:t>Text preprocessing pipeline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chemeClr val="tx1"/>
                </a:solidFill>
              </a:rPr>
              <a:t>Overall sentiment analysis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chemeClr val="tx1"/>
                </a:solidFill>
              </a:rPr>
              <a:t>Review management</a:t>
            </a:r>
          </a:p>
          <a:p>
            <a:pPr algn="ctr"/>
            <a:endParaRPr lang="en-IN" sz="2000" b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78E125-6D9E-DF0E-29E4-588C4504E4D2}"/>
              </a:ext>
            </a:extLst>
          </p:cNvPr>
          <p:cNvSpPr/>
          <p:nvPr/>
        </p:nvSpPr>
        <p:spPr>
          <a:xfrm>
            <a:off x="6314153" y="2939844"/>
            <a:ext cx="2340077" cy="327807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IN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IN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IN" sz="20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Milestone 3: Advanced Features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tx1"/>
                </a:solidFill>
              </a:rPr>
              <a:t>Aspect extraction engine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tx1"/>
                </a:solidFill>
              </a:rPr>
              <a:t>Aspect-level sentiment analysis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tx1"/>
                </a:solidFill>
              </a:rPr>
              <a:t>Interactive visualization</a:t>
            </a:r>
          </a:p>
          <a:p>
            <a:pPr algn="ctr"/>
            <a:endParaRPr lang="en-IN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IN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IN" sz="20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91A018B-CADB-7718-84DC-D6BD14D30BC9}"/>
              </a:ext>
            </a:extLst>
          </p:cNvPr>
          <p:cNvSpPr/>
          <p:nvPr/>
        </p:nvSpPr>
        <p:spPr>
          <a:xfrm>
            <a:off x="9375058" y="2826774"/>
            <a:ext cx="2340077" cy="327807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IN" sz="200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IN" sz="20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Milestone 4: Production Ready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chemeClr val="tx1"/>
                </a:solidFill>
              </a:rPr>
              <a:t>Admin dashboard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chemeClr val="tx1"/>
                </a:solidFill>
              </a:rPr>
              <a:t>Docker containerization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chemeClr val="tx1"/>
                </a:solidFill>
              </a:rPr>
              <a:t>Performance optimization</a:t>
            </a:r>
          </a:p>
          <a:p>
            <a:pPr algn="ctr"/>
            <a:endParaRPr lang="en-IN" sz="200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br>
              <a:rPr lang="en-IN"/>
            </a:br>
            <a:endParaRPr lang="en-IN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A147546D-0B72-3BAD-C4A3-12819DBA702A}"/>
              </a:ext>
            </a:extLst>
          </p:cNvPr>
          <p:cNvSpPr/>
          <p:nvPr/>
        </p:nvSpPr>
        <p:spPr>
          <a:xfrm>
            <a:off x="3819830" y="1313848"/>
            <a:ext cx="1061884" cy="1123251"/>
          </a:xfrm>
          <a:prstGeom prst="flowChartConnector">
            <a:avLst/>
          </a:prstGeom>
          <a:solidFill>
            <a:srgbClr val="AEC2D8"/>
          </a:solidFill>
          <a:ln>
            <a:solidFill>
              <a:schemeClr val="accent6">
                <a:lumMod val="50000"/>
                <a:lumOff val="50000"/>
              </a:schemeClr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>
                <a:solidFill>
                  <a:schemeClr val="tx1"/>
                </a:solidFill>
              </a:rPr>
              <a:t>2</a:t>
            </a:r>
            <a:endParaRPr lang="en-IN" sz="4800">
              <a:solidFill>
                <a:schemeClr val="tx1"/>
              </a:solidFill>
            </a:endParaRP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51B36C9C-17FF-21D7-59BE-1FA3D51851D7}"/>
              </a:ext>
            </a:extLst>
          </p:cNvPr>
          <p:cNvSpPr/>
          <p:nvPr/>
        </p:nvSpPr>
        <p:spPr>
          <a:xfrm>
            <a:off x="6897328" y="1285995"/>
            <a:ext cx="1061884" cy="1123251"/>
          </a:xfrm>
          <a:prstGeom prst="flowChartConnector">
            <a:avLst/>
          </a:prstGeom>
          <a:solidFill>
            <a:srgbClr val="AEC2D8"/>
          </a:solidFill>
          <a:ln>
            <a:solidFill>
              <a:schemeClr val="accent6">
                <a:lumMod val="50000"/>
                <a:lumOff val="50000"/>
              </a:schemeClr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>
                <a:solidFill>
                  <a:schemeClr val="tx1"/>
                </a:solidFill>
              </a:rPr>
              <a:t>3</a:t>
            </a:r>
            <a:endParaRPr lang="en-IN" sz="4400">
              <a:solidFill>
                <a:schemeClr val="tx1"/>
              </a:solidFill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B58393BD-EE9E-44B7-AE7D-068AE5DE472F}"/>
              </a:ext>
            </a:extLst>
          </p:cNvPr>
          <p:cNvSpPr/>
          <p:nvPr/>
        </p:nvSpPr>
        <p:spPr>
          <a:xfrm>
            <a:off x="9974826" y="1261243"/>
            <a:ext cx="1061884" cy="1123251"/>
          </a:xfrm>
          <a:prstGeom prst="flowChartConnector">
            <a:avLst/>
          </a:prstGeom>
          <a:solidFill>
            <a:srgbClr val="AEC2D8"/>
          </a:solidFill>
          <a:ln>
            <a:solidFill>
              <a:schemeClr val="accent6">
                <a:lumMod val="50000"/>
                <a:lumOff val="50000"/>
              </a:schemeClr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>
                <a:solidFill>
                  <a:schemeClr val="tx1"/>
                </a:solidFill>
              </a:rPr>
              <a:t>4</a:t>
            </a:r>
            <a:endParaRPr lang="en-IN" sz="480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AFCCFE-D89F-A884-9B36-87B640543E61}"/>
              </a:ext>
            </a:extLst>
          </p:cNvPr>
          <p:cNvCxnSpPr>
            <a:stCxn id="10" idx="6"/>
            <a:endCxn id="16" idx="2"/>
          </p:cNvCxnSpPr>
          <p:nvPr/>
        </p:nvCxnSpPr>
        <p:spPr>
          <a:xfrm>
            <a:off x="2054942" y="1875474"/>
            <a:ext cx="1764888" cy="0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F4F5628-895B-2F2C-34F7-EE224879FBED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 flipV="1">
            <a:off x="4881714" y="1847621"/>
            <a:ext cx="2015614" cy="27853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4C64AB-999A-5C27-0377-44679B8A9CE1}"/>
              </a:ext>
            </a:extLst>
          </p:cNvPr>
          <p:cNvCxnSpPr>
            <a:stCxn id="17" idx="6"/>
            <a:endCxn id="18" idx="2"/>
          </p:cNvCxnSpPr>
          <p:nvPr/>
        </p:nvCxnSpPr>
        <p:spPr>
          <a:xfrm flipV="1">
            <a:off x="7959212" y="1822869"/>
            <a:ext cx="2015614" cy="24752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481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65D24-CCC6-1BE8-4632-92D35D7E4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283028"/>
            <a:ext cx="5230761" cy="107761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Landing page</a:t>
            </a:r>
            <a:br>
              <a:rPr lang="en-IN" sz="3200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IN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D1F1D-9ED5-5AAB-95D9-924CE254448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2B4B547-98FF-E463-AFC8-B503A0BF15FB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B8777-ABF3-179C-55AE-0BB6C936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3753"/>
            <a:ext cx="12192000" cy="564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9378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6">
      <a:majorFont>
        <a:latin typeface="Posterama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M9027928_win32_EF_v4" id="{FA821E7E-D625-4DCD-A30E-3216B54C8383}" vid="{DE28BE6C-8054-44B2-A92D-A1CAFC256BD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9897CAE-455D-42C9-A951-0C21BC122543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DB3C62-858A-4A01-AFEF-21E0BB8CE262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10</TotalTime>
  <Words>491</Words>
  <Application>Microsoft Office PowerPoint</Application>
  <PresentationFormat>Widescreen</PresentationFormat>
  <Paragraphs>157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等线</vt:lpstr>
      <vt:lpstr>Abadi</vt:lpstr>
      <vt:lpstr>Aharoni</vt:lpstr>
      <vt:lpstr>Arial</vt:lpstr>
      <vt:lpstr>Calibri</vt:lpstr>
      <vt:lpstr>Poppins</vt:lpstr>
      <vt:lpstr>Posterama</vt:lpstr>
      <vt:lpstr>Posterama Text SemiBold</vt:lpstr>
      <vt:lpstr>Wingdings</vt:lpstr>
      <vt:lpstr>Custom</vt:lpstr>
      <vt:lpstr>Review Sense Extracting Insights from Customers Feedback</vt:lpstr>
      <vt:lpstr>Our Team</vt:lpstr>
      <vt:lpstr>Introduction </vt:lpstr>
      <vt:lpstr>Technology Stack</vt:lpstr>
      <vt:lpstr>System Architecture </vt:lpstr>
      <vt:lpstr>Key Features</vt:lpstr>
      <vt:lpstr>PowerPoint Presentation</vt:lpstr>
      <vt:lpstr>PowerPoint Presentation</vt:lpstr>
      <vt:lpstr>Landing page </vt:lpstr>
      <vt:lpstr>User and Admin Login page </vt:lpstr>
      <vt:lpstr>User Registration Validation </vt:lpstr>
      <vt:lpstr>PowerPoint Presentation</vt:lpstr>
      <vt:lpstr>User Dashboard </vt:lpstr>
      <vt:lpstr>User Reviews with Sentiment </vt:lpstr>
      <vt:lpstr>Add Reviews </vt:lpstr>
      <vt:lpstr>Analysis Page </vt:lpstr>
      <vt:lpstr>PowerPoint Presentation</vt:lpstr>
      <vt:lpstr>PowerPoint Presentation</vt:lpstr>
      <vt:lpstr>Admin Dashboard </vt:lpstr>
      <vt:lpstr>All User Reviews with Sentiment </vt:lpstr>
      <vt:lpstr>Manage Categories &amp; Aspect</vt:lpstr>
      <vt:lpstr>User and Stats</vt:lpstr>
      <vt:lpstr>Database Schema</vt:lpstr>
      <vt:lpstr>PowerPoint Presentation</vt:lpstr>
      <vt:lpstr>PowerPoint Presentation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Monisha V</dc:creator>
  <cp:lastModifiedBy>Bharath D</cp:lastModifiedBy>
  <cp:revision>4</cp:revision>
  <dcterms:created xsi:type="dcterms:W3CDTF">2025-08-25T16:50:50Z</dcterms:created>
  <dcterms:modified xsi:type="dcterms:W3CDTF">2025-10-09T12:26:40Z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